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2312188-7A93-43D5-8365-F7AE9B501F9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Abschnitt ohne Titel" id="{37BA3FB7-143C-4269-BCAB-B7A0772F053A}">
          <p14:sldIdLst/>
        </p14:section>
        <p14:section name="Abschnitt ohne Titel" id="{CD7DEAF9-5156-42EE-88B4-EF26800490E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je Beyer" initials="AB" lastIdx="1" clrIdx="0">
    <p:extLst>
      <p:ext uri="{19B8F6BF-5375-455C-9EA6-DF929625EA0E}">
        <p15:presenceInfo xmlns:p15="http://schemas.microsoft.com/office/powerpoint/2012/main" userId="26b109e385c78b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8AEA1-1319-4D8C-BCBE-6BED53966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0DB58F-F0ED-4FAA-8693-278FD2107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D70D83-0322-4CB1-A7BA-51380FC7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41D24E-5AC5-4C4B-A340-BC3B6E00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6DBD5-06B0-41BE-8CAB-C58A31F4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87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A98997-2F16-4853-BD1B-D6216B58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2CACD-3F2E-4761-9571-33B4403A4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7BE064-C457-4CD5-9F16-C499467FF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401B5-34BF-4236-B18C-24CE99FE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A4A863-B741-4886-99ED-0FB9D3F2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800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641976-9CD8-483A-89D6-33E98D521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78725C-758E-4DF3-858A-A3B3AD7FC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0B6E53-733B-40C7-9A07-8BF6131F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5CAAEB-9F9E-4506-AE28-B787F91C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91E0BF-BEB6-4DE0-B2A2-17641E64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76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FD9DC-C4E3-43E4-9CF7-CFD224F9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BF8FA8-F0D7-4740-932D-5EAD5379A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A28C38-556F-481D-9D2B-58D2E53B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FD0338-3D49-4DB0-8F4C-1FA47403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A509D-C595-4589-B621-110E7484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78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D53EB-1583-460F-8CDD-3CFEC5C1E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B7AA2A-8090-447F-A267-185902BD6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C407ED-F931-4ED0-9F31-D916FE94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B7597D-EBD2-477E-B908-A47707357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7980E3-7487-40A7-AAE8-BD4042B5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86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99674-2136-4191-8BD6-C7CA4ABCB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5F2E51-BDB8-4518-AB36-91AACDF24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BB941D-5A9E-4BAC-943E-D5DB707F9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86EB28-AAC9-4430-A8F7-ADA26B51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2CD7CD-519A-41ED-A45D-F44B7DA5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F77030-5DD0-4964-8DB7-1B442648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48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32202-D438-42AB-AC2A-D53BF68B3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F5B507-12D8-4EAE-9529-0D2F1A814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03E181-02B1-451D-BD27-3660DCEB3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E50862C-C38E-4B34-9D94-724DB8C29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1A93164-7024-4C6D-B598-BB2577363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FFFB755-38A3-4AD0-B826-4BC602F8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635DF19-6B1D-4D6D-947C-54CE08DF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2115046-BD31-4BBB-BD0F-EFA72D55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91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A8574-354D-4668-A8B7-D224C37E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7CEF72-9E3E-4DF8-B6E0-E117633C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595BC5-51CD-4CE7-95DA-3E443E21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EE437E-7832-448D-AD7C-42E13D40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16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23EDB7F-4A91-493A-8190-6102B4EE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EFAC8C-56ED-4518-BA3E-1B52A4D7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49487F-71A9-4A02-99BC-D19A2FA2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9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4256A-458A-46D4-BAEC-52C3C22C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DAA674-EF79-4469-ABA2-7EFD43B6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DA0E63-8642-4EEB-8BC8-2D82C2CFC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C5A2A9-811B-463E-B7C6-7A7D09CE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A1C5E9-E999-4184-A618-DE068D71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E49DC4-DB14-4E15-923C-7E85D35D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24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E8A24-8332-40AC-83AC-586DE75F9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CD9BE4-FD68-494B-8FF5-48B03841D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2EC188-1352-4A02-8604-0AE6F678F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61DD53-CEDD-49D3-81E4-23E53270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3FB191-586F-4F80-A2A3-BF8D8BBB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B7233-648E-40CE-99C8-00F996C7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80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74FF90-32F3-4CA8-AC8D-052EC79A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CC031F-3032-499F-9876-9B9A3A6FA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3C390C-E2C5-4301-85FB-226A8746C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CA46B-11D3-46FA-9CFB-59CAAD26CADB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B3EF18-7CFE-40BA-AA95-0714DD41F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BC4C43-CC91-4779-B83E-329E0980D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A950-76C5-45BC-ACF1-9935A198C5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55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C6C82-EB13-4748-82A4-5F6127A5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57300"/>
            <a:ext cx="3932237" cy="1600200"/>
          </a:xfrm>
        </p:spPr>
        <p:txBody>
          <a:bodyPr>
            <a:normAutofit fontScale="90000"/>
          </a:bodyPr>
          <a:lstStyle/>
          <a:p>
            <a:r>
              <a:rPr lang="de-DE" dirty="0"/>
              <a:t>Übergang nach </a:t>
            </a:r>
            <a:br>
              <a:rPr lang="de-DE" dirty="0"/>
            </a:br>
            <a:r>
              <a:rPr lang="de-DE" dirty="0"/>
              <a:t>Klasse 4</a:t>
            </a:r>
            <a:br>
              <a:rPr lang="de-DE" dirty="0"/>
            </a:br>
            <a:br>
              <a:rPr lang="de-DE" dirty="0"/>
            </a:br>
            <a:r>
              <a:rPr lang="de-DE" dirty="0"/>
              <a:t>Schuljahr 2021-2022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536BE4BC-09D9-4961-B65E-590F935179D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B3C5EB-FB62-453F-87C5-48B3D4CBC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Informationsabend in der Grundschule Naunheim am 2.12.2021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B976A5A-220F-4D72-8092-42848FE6F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87" y="955156"/>
            <a:ext cx="6738701" cy="504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99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EC329-0F74-43AD-800B-E2F700570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??? offene Fragen ???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F672CE-E60B-4EFA-805E-748929278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4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8BF7216-DA22-43D5-B4CF-9396C8186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503" y="1825625"/>
            <a:ext cx="6480313" cy="43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1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8F0E0-A263-4551-8655-6047B661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Schulen im Einzugsgebiet der GS Naunheim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987CF7-9DB4-4D0F-8C92-9B2A7348B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August-Bebel-Schule, </a:t>
            </a:r>
            <a:r>
              <a:rPr lang="de-DE" sz="3600" dirty="0" err="1"/>
              <a:t>Niedergirmes</a:t>
            </a:r>
            <a:br>
              <a:rPr lang="de-DE" sz="3600" dirty="0"/>
            </a:br>
            <a:r>
              <a:rPr lang="de-DE" sz="3600" dirty="0"/>
              <a:t>integrierte Gesamtschule</a:t>
            </a:r>
          </a:p>
          <a:p>
            <a:r>
              <a:rPr lang="de-DE" sz="3600" dirty="0"/>
              <a:t>Lahntalschule, Lahnau-</a:t>
            </a:r>
            <a:r>
              <a:rPr lang="de-DE" sz="3600" dirty="0" err="1"/>
              <a:t>Atzbach</a:t>
            </a:r>
            <a:br>
              <a:rPr lang="de-DE" sz="3600" dirty="0"/>
            </a:br>
            <a:r>
              <a:rPr lang="de-DE" sz="3600" dirty="0"/>
              <a:t>integrierte Gesamtschule</a:t>
            </a:r>
          </a:p>
          <a:p>
            <a:r>
              <a:rPr lang="de-DE" sz="3600" dirty="0"/>
              <a:t>Freiherr-vom-Stein-Schule, Wetzlar</a:t>
            </a:r>
            <a:br>
              <a:rPr lang="de-DE" sz="3600" dirty="0"/>
            </a:br>
            <a:r>
              <a:rPr lang="de-DE" sz="3600" dirty="0"/>
              <a:t>Mittelstufengymnasium</a:t>
            </a:r>
          </a:p>
        </p:txBody>
      </p:sp>
    </p:spTree>
    <p:extLst>
      <p:ext uri="{BB962C8B-B14F-4D97-AF65-F5344CB8AC3E}">
        <p14:creationId xmlns:p14="http://schemas.microsoft.com/office/powerpoint/2010/main" val="239849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43538-B3D6-4BF8-A56D-9E36A5F6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0062"/>
            <a:ext cx="10515600" cy="1428129"/>
          </a:xfrm>
        </p:spPr>
        <p:txBody>
          <a:bodyPr>
            <a:normAutofit/>
          </a:bodyPr>
          <a:lstStyle/>
          <a:p>
            <a:r>
              <a:rPr lang="de-DE" dirty="0"/>
              <a:t>weitere Schulen mit vereinzelten Übergängen aus Naunheim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F8E24F-E5B7-45FA-87B5-A57A643C3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3200" dirty="0"/>
          </a:p>
          <a:p>
            <a:r>
              <a:rPr lang="de-DE" sz="3200" dirty="0"/>
              <a:t>Eichendorffschule, Wetzlar-Dalheim</a:t>
            </a:r>
            <a:br>
              <a:rPr lang="de-DE" sz="3200" dirty="0"/>
            </a:br>
            <a:r>
              <a:rPr lang="de-DE" sz="3200" dirty="0"/>
              <a:t>kooperative Gesamtschule</a:t>
            </a:r>
          </a:p>
          <a:p>
            <a:r>
              <a:rPr lang="de-DE" sz="3200" dirty="0"/>
              <a:t>Alexander-von-Humboldt-Schule, </a:t>
            </a:r>
            <a:r>
              <a:rPr lang="de-DE" sz="3200" dirty="0" err="1"/>
              <a:t>Asslar</a:t>
            </a:r>
            <a:br>
              <a:rPr lang="de-DE" sz="3200" dirty="0"/>
            </a:br>
            <a:r>
              <a:rPr lang="de-DE" sz="3200" dirty="0"/>
              <a:t>kooperative Gesamtschule mit Gymnasialzweig und Mittelstufenschule</a:t>
            </a:r>
          </a:p>
          <a:p>
            <a:r>
              <a:rPr lang="de-DE" sz="3200" dirty="0"/>
              <a:t>Herderschule, Gießen</a:t>
            </a:r>
            <a:br>
              <a:rPr lang="de-DE" sz="3200" dirty="0"/>
            </a:br>
            <a:r>
              <a:rPr lang="de-DE" sz="3200" dirty="0"/>
              <a:t>Gymnasium</a:t>
            </a:r>
          </a:p>
        </p:txBody>
      </p:sp>
    </p:spTree>
    <p:extLst>
      <p:ext uri="{BB962C8B-B14F-4D97-AF65-F5344CB8AC3E}">
        <p14:creationId xmlns:p14="http://schemas.microsoft.com/office/powerpoint/2010/main" val="91136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92B46-4191-4AF4-8330-FE632BF2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August-Bebel-Schule, </a:t>
            </a:r>
            <a:r>
              <a:rPr lang="de-DE" dirty="0" err="1"/>
              <a:t>Niedergirmes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42A8DA-E3B9-47C0-8CF0-4A6CAC546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UNESCO Projektschule, Schule der offenen Türen, offene Ganztagsschule</a:t>
            </a:r>
          </a:p>
          <a:p>
            <a:r>
              <a:rPr lang="de-DE" dirty="0"/>
              <a:t>gemeinsames Lernen im Klassenverband</a:t>
            </a:r>
          </a:p>
          <a:p>
            <a:r>
              <a:rPr lang="de-DE" dirty="0"/>
              <a:t>gemäß Schulentwicklungsplan begrenzt auf fünf Klassen pro Jahrgang</a:t>
            </a:r>
          </a:p>
          <a:p>
            <a:r>
              <a:rPr lang="de-DE" dirty="0" err="1"/>
              <a:t>Verkursung</a:t>
            </a:r>
            <a:r>
              <a:rPr lang="de-DE" dirty="0"/>
              <a:t> mit zunehmendem Alter</a:t>
            </a:r>
          </a:p>
          <a:p>
            <a:r>
              <a:rPr lang="de-DE" dirty="0"/>
              <a:t>Fremdsprachenangebot Englisch, Spanisch, Französisch, Latein</a:t>
            </a:r>
          </a:p>
          <a:p>
            <a:r>
              <a:rPr lang="de-DE" dirty="0"/>
              <a:t>BASE (Betreuung, Aufgaben, Spiele, Entspannung) tägliches Angebot für Klasse 5 und 6 am Nachmittag</a:t>
            </a:r>
          </a:p>
          <a:p>
            <a:r>
              <a:rPr lang="de-DE" dirty="0"/>
              <a:t>zu Fuß oder mit dem Fahrrad erreichbar</a:t>
            </a:r>
          </a:p>
        </p:txBody>
      </p:sp>
    </p:spTree>
    <p:extLst>
      <p:ext uri="{BB962C8B-B14F-4D97-AF65-F5344CB8AC3E}">
        <p14:creationId xmlns:p14="http://schemas.microsoft.com/office/powerpoint/2010/main" val="36458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604BC6-216A-473C-9AEC-3F292441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Lahntalschule, Lahnau-</a:t>
            </a:r>
            <a:r>
              <a:rPr lang="de-DE" dirty="0" err="1"/>
              <a:t>Atzbach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3BCD27-8C0B-456D-BC30-136A4F932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Schwerpunktklasse Sport (begrenzte Kapazitäten), Partnerschule des Leistungssports</a:t>
            </a:r>
          </a:p>
          <a:p>
            <a:r>
              <a:rPr lang="de-DE" dirty="0"/>
              <a:t>Schule mit Schwerpunkt Musik, Chorklasse mit 3 Stunden Musikunterricht in Klasse 5 und 6</a:t>
            </a:r>
          </a:p>
          <a:p>
            <a:r>
              <a:rPr lang="de-DE" dirty="0"/>
              <a:t>Schule mit Schwerpunkt Umwelt</a:t>
            </a:r>
          </a:p>
          <a:p>
            <a:r>
              <a:rPr lang="de-DE" dirty="0"/>
              <a:t>Fremdsprachen Englisch</a:t>
            </a:r>
            <a:r>
              <a:rPr lang="de-DE"/>
              <a:t>, Französisch</a:t>
            </a:r>
            <a:r>
              <a:rPr lang="de-DE" dirty="0"/>
              <a:t>, Latein</a:t>
            </a:r>
          </a:p>
          <a:p>
            <a:r>
              <a:rPr lang="de-DE" dirty="0" err="1"/>
              <a:t>Verkursung</a:t>
            </a:r>
            <a:r>
              <a:rPr lang="de-DE" dirty="0"/>
              <a:t> ab Klasse 6 (beginnend mit Englisch und Mathematik)</a:t>
            </a:r>
          </a:p>
          <a:p>
            <a:r>
              <a:rPr lang="de-DE" dirty="0"/>
              <a:t>Offenes Ganztagsangebot: Fördern, Fordern, Hausaufgaben, </a:t>
            </a:r>
            <a:r>
              <a:rPr lang="de-DE" dirty="0" err="1"/>
              <a:t>AG‘s</a:t>
            </a:r>
            <a:endParaRPr lang="de-DE" dirty="0"/>
          </a:p>
          <a:p>
            <a:r>
              <a:rPr lang="de-DE" dirty="0"/>
              <a:t>Kosten für Busfahrkarte müssen (teilweise) selbst gezahlt werden</a:t>
            </a:r>
          </a:p>
        </p:txBody>
      </p:sp>
    </p:spTree>
    <p:extLst>
      <p:ext uri="{BB962C8B-B14F-4D97-AF65-F5344CB8AC3E}">
        <p14:creationId xmlns:p14="http://schemas.microsoft.com/office/powerpoint/2010/main" val="305039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A0B2F-F0D7-4756-9F0B-90E9CD683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Freiherr-vom-Stein Schule, Wetzlar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F43835-64CF-4D04-910C-E569968A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Schule mit Schwerpunkt Musik (Bläserprojekt ab Klasse 5)</a:t>
            </a:r>
          </a:p>
          <a:p>
            <a:r>
              <a:rPr lang="de-DE" dirty="0"/>
              <a:t>Profilklassen mit den Ausrichtungen Sport, </a:t>
            </a:r>
            <a:r>
              <a:rPr lang="de-DE" dirty="0" err="1"/>
              <a:t>NaWi</a:t>
            </a:r>
            <a:r>
              <a:rPr lang="de-DE" dirty="0"/>
              <a:t> und bilingual (verbunden mit Sport)</a:t>
            </a:r>
          </a:p>
          <a:p>
            <a:r>
              <a:rPr lang="de-DE" dirty="0"/>
              <a:t>Fremdsprachenangebot: Englisch, Französisch, Spanisch, Latein</a:t>
            </a:r>
          </a:p>
          <a:p>
            <a:r>
              <a:rPr lang="de-DE" dirty="0"/>
              <a:t>Begabtenförderung im Bereich Naturwissenschaften und Fremdsprachen</a:t>
            </a:r>
          </a:p>
          <a:p>
            <a:r>
              <a:rPr lang="de-DE" dirty="0"/>
              <a:t>täglich offenes Betreuungsangebot in der Bibliothek </a:t>
            </a:r>
          </a:p>
          <a:p>
            <a:r>
              <a:rPr lang="de-DE" dirty="0"/>
              <a:t>Fünf Klassen je Jahrgangsstufe, Klassenstärke etwa 30 Kinder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681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69A7A-267A-46A2-818B-7D62538E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Übergangstatistik der letzten Jahre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975862-CCF3-4929-8736-C31A207AC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2021 etwa ein Drittel Übergänger zur Bebelschule, ein Drittel Lahntalschule, ein knappes Drittel Steinschule, einzelne Kinder zu anderen Schulen </a:t>
            </a:r>
          </a:p>
          <a:p>
            <a:r>
              <a:rPr lang="de-DE" dirty="0"/>
              <a:t>Früher wechselte ein Großteil der </a:t>
            </a:r>
            <a:r>
              <a:rPr lang="de-DE" dirty="0" err="1"/>
              <a:t>Naunheimer</a:t>
            </a:r>
            <a:r>
              <a:rPr lang="de-DE" dirty="0"/>
              <a:t> Grundschüler auf die August-Bebel-Schule</a:t>
            </a:r>
          </a:p>
          <a:p>
            <a:r>
              <a:rPr lang="de-DE" dirty="0"/>
              <a:t>Seit drei Jahren wächst die Zahl der Kinder, die auf die Lahntalschule gehen; auch die Steinschule wird häufiger gewählt</a:t>
            </a:r>
          </a:p>
          <a:p>
            <a:r>
              <a:rPr lang="de-DE" dirty="0"/>
              <a:t>Rückmeldungen der weiterführenden Schulen sind insgesamt sehr positiv; </a:t>
            </a:r>
            <a:r>
              <a:rPr lang="de-DE" dirty="0" err="1"/>
              <a:t>Naunheimer</a:t>
            </a:r>
            <a:r>
              <a:rPr lang="de-DE" dirty="0"/>
              <a:t> Schülerinnen und Schüler sind fachlich gut vorbereitet, haben ein gutes Sozial- und Arbeitsverhalten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82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30EAB-E59F-4375-887C-B548378BE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Informationsmöglichkeiten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C4458F-4DBF-4C85-9985-CB3A0656F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Tage der offenen Tür wurden abgesagt, stattdessen Online- Angebote; z.B. Image- Filme, virtueller Rundgang, Materialpakete anfordern</a:t>
            </a:r>
          </a:p>
          <a:p>
            <a:r>
              <a:rPr lang="de-DE" dirty="0"/>
              <a:t>Alle Schulen stellen Informationen auf ihrer Homepage ein, zudem können Sie direkt Kontakt mit der Schule aufnehmen</a:t>
            </a:r>
          </a:p>
          <a:p>
            <a:r>
              <a:rPr lang="de-DE" dirty="0"/>
              <a:t>Befragen Sie Familien, die bereits Kinder auf weiterführenden Schulen haben nach ihren Erfahrungen</a:t>
            </a:r>
          </a:p>
          <a:p>
            <a:r>
              <a:rPr lang="de-DE" dirty="0"/>
              <a:t>Flyer des Kultusministeriums zu formalem Ablauf </a:t>
            </a:r>
          </a:p>
          <a:p>
            <a:r>
              <a:rPr lang="de-DE" dirty="0"/>
              <a:t>Gespräch mit den Klassenlehrerinnen der Grundschule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19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A983C-33BF-4E98-B0C6-47FBD983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geht es weiter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F21EE0-59C3-4B9D-8CF6-4235D1475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Anmeldeformular für weiterführende Schule wird mit dem Halbjahreszeugnis ausgeteilt</a:t>
            </a:r>
          </a:p>
          <a:p>
            <a:r>
              <a:rPr lang="de-DE" dirty="0"/>
              <a:t>Wahl eines Bildungsganges und Angabe von Wunschschulen mit Erst- und Zweitwunsch</a:t>
            </a:r>
          </a:p>
          <a:p>
            <a:r>
              <a:rPr lang="de-DE" dirty="0"/>
              <a:t>Beratungsgespräch zum Übergang im Rahmen der Elternsprechtages am 11. Februar 2022 </a:t>
            </a:r>
          </a:p>
          <a:p>
            <a:r>
              <a:rPr lang="de-DE" dirty="0"/>
              <a:t>Dokumentationsbogen zum Beratungsgespräch wird ausgefüllt (wichtig im Falle von Differenzen zwischen Elternwunsch und Empfehlung)</a:t>
            </a:r>
          </a:p>
          <a:p>
            <a:r>
              <a:rPr lang="de-DE" dirty="0"/>
              <a:t>Abgabe der Anmeldung in der Grundschule bis 25. Februar 2022; Weiterleitung der Anmeldungen erfolgt durch die Grundschule</a:t>
            </a:r>
          </a:p>
          <a:p>
            <a:r>
              <a:rPr lang="de-DE" dirty="0"/>
              <a:t>Benachrichtigung über Aufnahme/ Ablehnung erfolgt direkt durch die weiterführende Schule</a:t>
            </a:r>
          </a:p>
        </p:txBody>
      </p:sp>
    </p:spTree>
    <p:extLst>
      <p:ext uri="{BB962C8B-B14F-4D97-AF65-F5344CB8AC3E}">
        <p14:creationId xmlns:p14="http://schemas.microsoft.com/office/powerpoint/2010/main" val="509231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493</Words>
  <Application>Microsoft Office PowerPoint</Application>
  <PresentationFormat>Breitbild</PresentationFormat>
  <Paragraphs>57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Übergang nach  Klasse 4  Schuljahr 2021-2022</vt:lpstr>
      <vt:lpstr>Schulen im Einzugsgebiet der GS Naunheim</vt:lpstr>
      <vt:lpstr>weitere Schulen mit vereinzelten Übergängen aus Naunheim</vt:lpstr>
      <vt:lpstr>August-Bebel-Schule, Niedergirmes</vt:lpstr>
      <vt:lpstr>Lahntalschule, Lahnau-Atzbach</vt:lpstr>
      <vt:lpstr>Freiherr-vom-Stein Schule, Wetzlar</vt:lpstr>
      <vt:lpstr>Übergangstatistik der letzten Jahre</vt:lpstr>
      <vt:lpstr>Informationsmöglichkeiten</vt:lpstr>
      <vt:lpstr>So geht es weiter</vt:lpstr>
      <vt:lpstr>??? offene Fragen 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Übergang nach  Klasse 4  Schuljahr 2021-2022</dc:title>
  <dc:creator>Antje Beyer</dc:creator>
  <cp:lastModifiedBy>Antje Beyer</cp:lastModifiedBy>
  <cp:revision>5</cp:revision>
  <dcterms:created xsi:type="dcterms:W3CDTF">2021-12-01T19:29:07Z</dcterms:created>
  <dcterms:modified xsi:type="dcterms:W3CDTF">2021-12-01T21:49:53Z</dcterms:modified>
</cp:coreProperties>
</file>